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5" d="100"/>
          <a:sy n="65" d="100"/>
        </p:scale>
        <p:origin x="153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Freeform 28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lumMod val="75000"/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45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72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064705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170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30558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8700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869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39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144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86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151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186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082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159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 8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5310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9937" y="501446"/>
            <a:ext cx="7452966" cy="1794333"/>
          </a:xfrm>
        </p:spPr>
        <p:txBody>
          <a:bodyPr/>
          <a:lstStyle/>
          <a:p>
            <a:pPr algn="ctr"/>
            <a:r>
              <a:rPr dirty="0"/>
              <a:t>Educational Institute Management System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2066" y="3726370"/>
            <a:ext cx="3697922" cy="1465062"/>
          </a:xfrm>
        </p:spPr>
        <p:txBody>
          <a:bodyPr>
            <a:normAutofit fontScale="85000" lnSpcReduction="10000"/>
          </a:bodyPr>
          <a:lstStyle/>
          <a:p>
            <a:pPr algn="l"/>
            <a:r>
              <a:rPr lang="en-US" dirty="0" err="1"/>
              <a:t>Seyed</a:t>
            </a:r>
            <a:r>
              <a:rPr lang="en-US" dirty="0"/>
              <a:t> Mojtaba Hosseini</a:t>
            </a:r>
            <a:endParaRPr dirty="0"/>
          </a:p>
          <a:p>
            <a:pPr algn="l"/>
            <a:r>
              <a:rPr dirty="0"/>
              <a:t>Monroe College</a:t>
            </a:r>
            <a:r>
              <a:rPr lang="en-US" dirty="0"/>
              <a:t>, King Graduate School</a:t>
            </a:r>
            <a:endParaRPr dirty="0"/>
          </a:p>
          <a:p>
            <a:pPr algn="l"/>
            <a:r>
              <a:rPr lang="en-US" dirty="0"/>
              <a:t>December 10, 2024</a:t>
            </a:r>
            <a:endParaRPr dirty="0"/>
          </a:p>
          <a:p>
            <a:pPr algn="l"/>
            <a:r>
              <a:rPr lang="en-US" dirty="0"/>
              <a:t>Prof. Eugene Adjei </a:t>
            </a:r>
            <a:r>
              <a:rPr lang="en-US" dirty="0" err="1"/>
              <a:t>Djan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5B70F0-7E70-7B31-E9CB-07DABCB07D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7472" y="2551472"/>
            <a:ext cx="4306528" cy="430652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and Thank You</a:t>
            </a:r>
            <a:r>
              <a:rPr dirty="0"/>
              <a:t>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9380" y="1488613"/>
            <a:ext cx="6347714" cy="3880773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The system efficiently manages </a:t>
            </a:r>
            <a:r>
              <a:rPr lang="en-US" sz="2400" b="1" dirty="0"/>
              <a:t>students</a:t>
            </a:r>
            <a:r>
              <a:rPr lang="en-US" sz="2400" dirty="0"/>
              <a:t>, </a:t>
            </a:r>
            <a:r>
              <a:rPr lang="en-US" sz="2400" b="1" dirty="0"/>
              <a:t>courses</a:t>
            </a:r>
            <a:r>
              <a:rPr lang="en-US" sz="2400" dirty="0"/>
              <a:t>, </a:t>
            </a:r>
            <a:r>
              <a:rPr lang="en-US" sz="2400" b="1" dirty="0"/>
              <a:t>instructors</a:t>
            </a:r>
            <a:r>
              <a:rPr lang="en-US" sz="2400" dirty="0"/>
              <a:t>, and </a:t>
            </a:r>
            <a:r>
              <a:rPr lang="en-US" sz="2400" b="1" dirty="0"/>
              <a:t>departments</a:t>
            </a:r>
            <a:r>
              <a:rPr lang="en-US" sz="2400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Code-First and </a:t>
            </a:r>
            <a:r>
              <a:rPr lang="en-US" sz="2400" b="1" dirty="0"/>
              <a:t>Entity Framework</a:t>
            </a:r>
            <a:r>
              <a:rPr lang="en-US" sz="2400" dirty="0"/>
              <a:t> provide a scalable solution for data management.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Challenges addressed: </a:t>
            </a:r>
            <a:r>
              <a:rPr lang="en-US" sz="2400" b="1" dirty="0"/>
              <a:t>Lazy Loading</a:t>
            </a:r>
            <a:r>
              <a:rPr lang="en-US" sz="2400" dirty="0"/>
              <a:t>, </a:t>
            </a:r>
            <a:r>
              <a:rPr lang="en-US" sz="2400" b="1" dirty="0"/>
              <a:t>Eager Loading</a:t>
            </a:r>
            <a:r>
              <a:rPr lang="en-US" sz="2400" dirty="0"/>
              <a:t>, and database structure.</a:t>
            </a:r>
          </a:p>
          <a:p>
            <a:pPr marL="0" indent="0">
              <a:buNone/>
            </a:pPr>
            <a:endParaRPr sz="2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F759AE4-0AF8-1C64-99CF-ED1EE6B98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5207" y="2980988"/>
            <a:ext cx="5436625" cy="31066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666394"/>
            <a:ext cx="6784258" cy="5471826"/>
          </a:xfrm>
        </p:spPr>
        <p:txBody>
          <a:bodyPr>
            <a:normAutofit/>
          </a:bodyPr>
          <a:lstStyle/>
          <a:p>
            <a:endParaRPr dirty="0"/>
          </a:p>
          <a:p>
            <a:pPr>
              <a:lnSpc>
                <a:spcPct val="150000"/>
              </a:lnSpc>
            </a:pPr>
            <a:r>
              <a:rPr dirty="0"/>
              <a:t>The Educational Institute Management System is designed to streamline the management of courses, departments, and enrollments.</a:t>
            </a:r>
          </a:p>
          <a:p>
            <a:r>
              <a:rPr dirty="0"/>
              <a:t>Key features include: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dirty="0"/>
              <a:t>- Course management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dirty="0"/>
              <a:t>- Department management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dirty="0"/>
              <a:t>- Student and instructor management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dirty="0"/>
              <a:t>- Enrollment management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dirty="0"/>
              <a:t>- </a:t>
            </a:r>
            <a:r>
              <a:rPr lang="en-US" dirty="0"/>
              <a:t>A console </a:t>
            </a:r>
            <a:r>
              <a:rPr dirty="0"/>
              <a:t>User-friendly interface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820994"/>
          </a:xfrm>
        </p:spPr>
        <p:txBody>
          <a:bodyPr/>
          <a:lstStyle/>
          <a:p>
            <a:r>
              <a:rPr dirty="0"/>
              <a:t>This </a:t>
            </a:r>
            <a:r>
              <a:rPr lang="en-US" dirty="0"/>
              <a:t>Project </a:t>
            </a:r>
            <a:r>
              <a:rPr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187197"/>
            <a:ext cx="6347714" cy="3880773"/>
          </a:xfrm>
        </p:spPr>
        <p:txBody>
          <a:bodyPr/>
          <a:lstStyle/>
          <a:p>
            <a:endParaRPr dirty="0"/>
          </a:p>
          <a:p>
            <a:r>
              <a:rPr dirty="0"/>
              <a:t>- Set up the basic project structure and define core classes: Person, Student, Instructor, Course, and Department.</a:t>
            </a:r>
          </a:p>
          <a:p>
            <a:r>
              <a:rPr dirty="0"/>
              <a:t>- Implement basic functionality for enrolling students in courses and managing instructo</a:t>
            </a:r>
            <a:r>
              <a:rPr lang="en-US" dirty="0"/>
              <a:t>rs</a:t>
            </a:r>
            <a:r>
              <a:rPr dirty="0"/>
              <a:t>.</a:t>
            </a:r>
          </a:p>
          <a:p>
            <a:r>
              <a:rPr dirty="0"/>
              <a:t>- Create a basic user interface for students, instructors, and administrators to interact with the system.</a:t>
            </a:r>
          </a:p>
          <a:p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861C22-BDBD-60FC-B5D0-D507A773F1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988" y="4035859"/>
            <a:ext cx="4938746" cy="282214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33ED3E-CC42-E65A-BC0E-A9CDCD9BC0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4903"/>
            <a:ext cx="3694471" cy="47030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8143" y="996335"/>
            <a:ext cx="6347713" cy="1320800"/>
          </a:xfrm>
        </p:spPr>
        <p:txBody>
          <a:bodyPr/>
          <a:lstStyle/>
          <a:p>
            <a:r>
              <a:rPr dirty="0"/>
              <a:t>Class Definitions: Person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94471" y="2154903"/>
            <a:ext cx="4242621" cy="4162806"/>
          </a:xfrm>
        </p:spPr>
        <p:txBody>
          <a:bodyPr/>
          <a:lstStyle/>
          <a:p>
            <a:endParaRPr dirty="0"/>
          </a:p>
          <a:p>
            <a:r>
              <a:rPr dirty="0"/>
              <a:t>- Base class for all people in the system</a:t>
            </a:r>
            <a:r>
              <a:rPr lang="en-US" dirty="0"/>
              <a:t> </a:t>
            </a:r>
            <a:r>
              <a:rPr dirty="0"/>
              <a:t>(Students, Instructors, Admins).</a:t>
            </a:r>
          </a:p>
          <a:p>
            <a:r>
              <a:rPr dirty="0"/>
              <a:t>- Properties: Name, ID, Email.</a:t>
            </a:r>
            <a:endParaRPr lang="en-US" dirty="0"/>
          </a:p>
          <a:p>
            <a:pPr marL="0" indent="0">
              <a:buNone/>
            </a:pPr>
            <a:endParaRPr dirty="0"/>
          </a:p>
          <a:p>
            <a:r>
              <a:rPr dirty="0"/>
              <a:t>- Inherited by: Student, Instructor, Admin.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Class Definitions: Student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6D4F06-2196-0A81-9D16-35808DA0D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0"/>
            <a:ext cx="5845138" cy="349664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4558891"/>
            <a:ext cx="4965291" cy="2874297"/>
          </a:xfrm>
        </p:spPr>
        <p:txBody>
          <a:bodyPr/>
          <a:lstStyle/>
          <a:p>
            <a:endParaRPr dirty="0"/>
          </a:p>
          <a:p>
            <a:r>
              <a:rPr dirty="0"/>
              <a:t>- Inherits from Person.</a:t>
            </a:r>
          </a:p>
          <a:p>
            <a:r>
              <a:rPr dirty="0"/>
              <a:t>- Properties: </a:t>
            </a:r>
            <a:r>
              <a:rPr dirty="0" err="1"/>
              <a:t>EnrollmentDate</a:t>
            </a:r>
            <a:r>
              <a:rPr dirty="0"/>
              <a:t>, Major.</a:t>
            </a:r>
          </a:p>
          <a:p>
            <a:r>
              <a:rPr dirty="0"/>
              <a:t>- Methods: </a:t>
            </a:r>
            <a:r>
              <a:rPr dirty="0" err="1"/>
              <a:t>RegisterForCourse</a:t>
            </a:r>
            <a:r>
              <a:rPr dirty="0"/>
              <a:t>(), </a:t>
            </a:r>
            <a:r>
              <a:rPr dirty="0" err="1"/>
              <a:t>ViewCourses</a:t>
            </a:r>
            <a:r>
              <a:rPr dirty="0"/>
              <a:t>(), </a:t>
            </a:r>
            <a:r>
              <a:rPr dirty="0" err="1"/>
              <a:t>DropCourse</a:t>
            </a:r>
            <a:r>
              <a:rPr dirty="0"/>
              <a:t>().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Class Definitions: Instructor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8" y="1270000"/>
            <a:ext cx="6347714" cy="3880773"/>
          </a:xfrm>
        </p:spPr>
        <p:txBody>
          <a:bodyPr/>
          <a:lstStyle/>
          <a:p>
            <a:endParaRPr dirty="0"/>
          </a:p>
          <a:p>
            <a:r>
              <a:rPr dirty="0"/>
              <a:t>- Inherits from Person.</a:t>
            </a:r>
          </a:p>
          <a:p>
            <a:r>
              <a:rPr dirty="0"/>
              <a:t>- Properties: Department, List of Courses taught.</a:t>
            </a:r>
          </a:p>
          <a:p>
            <a:r>
              <a:rPr dirty="0"/>
              <a:t>- Methods: </a:t>
            </a:r>
            <a:r>
              <a:rPr dirty="0" err="1"/>
              <a:t>AssignGrades</a:t>
            </a:r>
            <a:r>
              <a:rPr dirty="0"/>
              <a:t>(), </a:t>
            </a:r>
            <a:r>
              <a:rPr dirty="0" err="1"/>
              <a:t>ViewCourses</a:t>
            </a:r>
            <a:r>
              <a:rPr dirty="0"/>
              <a:t>(), </a:t>
            </a:r>
            <a:r>
              <a:rPr dirty="0" err="1"/>
              <a:t>AssignHomework</a:t>
            </a:r>
            <a:r>
              <a:rPr dirty="0"/>
              <a:t>().</a:t>
            </a:r>
          </a:p>
          <a:p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554DFB-2864-7A6B-1129-C9791B15B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1542" y="3117236"/>
            <a:ext cx="3620729" cy="362072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Class Definitions: Course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8" y="1270000"/>
            <a:ext cx="4485970" cy="3880773"/>
          </a:xfrm>
        </p:spPr>
        <p:txBody>
          <a:bodyPr/>
          <a:lstStyle/>
          <a:p>
            <a:endParaRPr dirty="0"/>
          </a:p>
          <a:p>
            <a:r>
              <a:rPr dirty="0"/>
              <a:t>- Base class for all courses.</a:t>
            </a:r>
          </a:p>
          <a:p>
            <a:r>
              <a:rPr dirty="0"/>
              <a:t>- Properties: </a:t>
            </a:r>
            <a:r>
              <a:rPr dirty="0" err="1"/>
              <a:t>CourseCode</a:t>
            </a:r>
            <a:r>
              <a:rPr dirty="0"/>
              <a:t>, </a:t>
            </a:r>
            <a:r>
              <a:rPr dirty="0" err="1"/>
              <a:t>CourseName</a:t>
            </a:r>
            <a:r>
              <a:rPr dirty="0"/>
              <a:t>, Department, Credits.</a:t>
            </a:r>
          </a:p>
          <a:p>
            <a:r>
              <a:rPr dirty="0"/>
              <a:t>- Methods: </a:t>
            </a:r>
            <a:r>
              <a:rPr dirty="0" err="1"/>
              <a:t>EnrollStudent</a:t>
            </a:r>
            <a:r>
              <a:rPr dirty="0"/>
              <a:t>(), </a:t>
            </a:r>
            <a:r>
              <a:rPr dirty="0" err="1"/>
              <a:t>DropStudent</a:t>
            </a:r>
            <a:r>
              <a:rPr dirty="0"/>
              <a:t>(), </a:t>
            </a:r>
            <a:r>
              <a:rPr dirty="0" err="1"/>
              <a:t>AssignInstructor</a:t>
            </a:r>
            <a:r>
              <a:rPr dirty="0"/>
              <a:t>().</a:t>
            </a:r>
          </a:p>
          <a:p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AE444F-6B4D-5D0B-5BAB-4A22F4C50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5568" y="2809568"/>
            <a:ext cx="4048432" cy="404843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First Database Implementation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8" y="1644397"/>
            <a:ext cx="6347714" cy="2499900"/>
          </a:xfrm>
        </p:spPr>
        <p:txBody>
          <a:bodyPr/>
          <a:lstStyle/>
          <a:p>
            <a:endParaRPr dirty="0"/>
          </a:p>
          <a:p>
            <a:r>
              <a:rPr dirty="0"/>
              <a:t>- </a:t>
            </a:r>
            <a:r>
              <a:rPr lang="en-US" b="1" dirty="0"/>
              <a:t>Entity Framework</a:t>
            </a:r>
            <a:r>
              <a:rPr lang="en-US" dirty="0"/>
              <a:t> is used to create the database using a </a:t>
            </a:r>
            <a:r>
              <a:rPr lang="en-US" b="1" dirty="0"/>
              <a:t>Code-First</a:t>
            </a:r>
            <a:r>
              <a:rPr lang="en-US" dirty="0"/>
              <a:t> approach.</a:t>
            </a:r>
            <a:r>
              <a:rPr dirty="0"/>
              <a:t>.</a:t>
            </a:r>
          </a:p>
          <a:p>
            <a:r>
              <a:rPr dirty="0"/>
              <a:t>-</a:t>
            </a:r>
            <a:r>
              <a:rPr lang="en-US" dirty="0"/>
              <a:t>The </a:t>
            </a:r>
            <a:r>
              <a:rPr lang="en-US" dirty="0" err="1"/>
              <a:t>DbContext</a:t>
            </a:r>
            <a:r>
              <a:rPr lang="en-US" dirty="0"/>
              <a:t> class contains </a:t>
            </a:r>
            <a:r>
              <a:rPr lang="en-US" b="1" dirty="0" err="1"/>
              <a:t>DbSet</a:t>
            </a:r>
            <a:r>
              <a:rPr lang="en-US" b="1" dirty="0"/>
              <a:t> properties</a:t>
            </a:r>
            <a:r>
              <a:rPr lang="en-US" dirty="0"/>
              <a:t> to map models to database tables</a:t>
            </a:r>
            <a:r>
              <a:rPr dirty="0"/>
              <a:t>.</a:t>
            </a:r>
          </a:p>
          <a:p>
            <a:r>
              <a:rPr dirty="0"/>
              <a:t>- </a:t>
            </a:r>
            <a:r>
              <a:rPr lang="en-US" dirty="0"/>
              <a:t>Relationship: One to Many &amp; Many to Many</a:t>
            </a:r>
          </a:p>
          <a:p>
            <a:endParaRPr dirty="0"/>
          </a:p>
          <a:p>
            <a:endParaRPr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95D7870-0BF0-2AF1-1664-62DCE698C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819" y="3854829"/>
            <a:ext cx="5206181" cy="297496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Lazy and Eager Loading in DB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2160590"/>
            <a:ext cx="6347714" cy="2131191"/>
          </a:xfrm>
        </p:spPr>
        <p:txBody>
          <a:bodyPr/>
          <a:lstStyle/>
          <a:p>
            <a:endParaRPr dirty="0"/>
          </a:p>
          <a:p>
            <a:r>
              <a:rPr dirty="0"/>
              <a:t>- </a:t>
            </a:r>
            <a:r>
              <a:rPr lang="en-US" b="1" dirty="0"/>
              <a:t>Lazy Loading</a:t>
            </a:r>
            <a:r>
              <a:rPr lang="en-US" dirty="0"/>
              <a:t>: Automatically loads related data when you access a navigation property (not recommended for performance-sensitive apps)</a:t>
            </a:r>
            <a:r>
              <a:rPr dirty="0"/>
              <a:t>.</a:t>
            </a:r>
          </a:p>
          <a:p>
            <a:r>
              <a:rPr dirty="0"/>
              <a:t>-</a:t>
            </a:r>
            <a:r>
              <a:rPr lang="en-US" dirty="0"/>
              <a:t> </a:t>
            </a:r>
            <a:r>
              <a:rPr lang="en-US" b="1" dirty="0"/>
              <a:t>Eager Loading:</a:t>
            </a:r>
            <a:r>
              <a:rPr b="1" dirty="0"/>
              <a:t> </a:t>
            </a:r>
            <a:r>
              <a:rPr lang="en-US" dirty="0"/>
              <a:t>Preloads related data using Include to avoid additional database queries.</a:t>
            </a:r>
          </a:p>
          <a:p>
            <a:pPr marL="0" indent="0"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50</TotalTime>
  <Words>383</Words>
  <Application>Microsoft Office PowerPoint</Application>
  <PresentationFormat>On-screen Show (4:3)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Educational Institute Management System</vt:lpstr>
      <vt:lpstr>Project Overview</vt:lpstr>
      <vt:lpstr>This Project Objectives</vt:lpstr>
      <vt:lpstr>Class Definitions: Person</vt:lpstr>
      <vt:lpstr>Class Definitions: Student</vt:lpstr>
      <vt:lpstr>Class Definitions: Instructor</vt:lpstr>
      <vt:lpstr>Class Definitions: Course</vt:lpstr>
      <vt:lpstr>Code First Database Implementation</vt:lpstr>
      <vt:lpstr>Handling Lazy and Eager Loading in DB</vt:lpstr>
      <vt:lpstr>Conclusion and 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Educational Institute Management System</dc:title>
  <dc:subject/>
  <dc:creator/>
  <cp:keywords/>
  <dc:description>generated using python-pptx</dc:description>
  <cp:lastModifiedBy>mojtaba hosseini</cp:lastModifiedBy>
  <cp:revision>3</cp:revision>
  <dcterms:created xsi:type="dcterms:W3CDTF">2013-01-27T09:14:16Z</dcterms:created>
  <dcterms:modified xsi:type="dcterms:W3CDTF">2024-12-10T19:33:02Z</dcterms:modified>
  <cp:category/>
</cp:coreProperties>
</file>

<file path=docProps/thumbnail.jpeg>
</file>